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3" r:id="rId11"/>
    <p:sldId id="266" r:id="rId12"/>
    <p:sldId id="268" r:id="rId13"/>
    <p:sldId id="269" r:id="rId14"/>
    <p:sldId id="270" r:id="rId15"/>
    <p:sldId id="271" r:id="rId16"/>
    <p:sldId id="272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43" autoAdjust="0"/>
    <p:restoredTop sz="94660"/>
  </p:normalViewPr>
  <p:slideViewPr>
    <p:cSldViewPr>
      <p:cViewPr varScale="1">
        <p:scale>
          <a:sx n="82" d="100"/>
          <a:sy n="82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B9CF2-3495-4CA3-96CE-FE58A94B10AB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D0C4E-8E60-4E2E-91A0-6A4F9479C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alphaModFix amt="64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4" y="3717032"/>
            <a:ext cx="60304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Занятие в рамках подготовки к ОГЭ по обществознанию</a:t>
            </a:r>
            <a:endParaRPr lang="ru-RU" sz="3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15804" y="2060848"/>
            <a:ext cx="607493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Конституция РФ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552" y="548680"/>
          <a:ext cx="8064896" cy="1080120"/>
        </p:xfrm>
        <a:graphic>
          <a:graphicData uri="http://schemas.openxmlformats.org/drawingml/2006/table">
            <a:tbl>
              <a:tblPr/>
              <a:tblGrid>
                <a:gridCol w="8064896"/>
              </a:tblGrid>
              <a:tr h="1080120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/>
                        <a:t>6. Установите </a:t>
                      </a:r>
                      <a:r>
                        <a:rPr lang="ru-RU" sz="2000" b="1" dirty="0"/>
                        <a:t>соответствие между конституционными правами и группами прав человека: к каждому элементу, данному в первом столбце, подберите соответствующий элемент из второго столбца.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1560" y="1779687"/>
            <a:ext cx="43204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/>
              <a:t>Конституционные права</a:t>
            </a:r>
          </a:p>
          <a:p>
            <a:r>
              <a:rPr lang="ru-RU" b="1" dirty="0" smtClean="0"/>
              <a:t>А)</a:t>
            </a:r>
            <a:r>
              <a:rPr lang="ru-RU" dirty="0" smtClean="0"/>
              <a:t> право выбирать род деятельности и </a:t>
            </a:r>
            <a:r>
              <a:rPr lang="ru-RU" dirty="0" smtClean="0"/>
              <a:t>профессию</a:t>
            </a:r>
          </a:p>
          <a:p>
            <a:endParaRPr lang="ru-RU" dirty="0" smtClean="0"/>
          </a:p>
          <a:p>
            <a:r>
              <a:rPr lang="ru-RU" b="1" dirty="0" smtClean="0"/>
              <a:t>Б)</a:t>
            </a:r>
            <a:r>
              <a:rPr lang="ru-RU" dirty="0" smtClean="0"/>
              <a:t> право на получение государственных пенсий по возрасту, инвалидности, </a:t>
            </a:r>
            <a:br>
              <a:rPr lang="ru-RU" dirty="0" smtClean="0"/>
            </a:br>
            <a:r>
              <a:rPr lang="ru-RU" dirty="0" smtClean="0"/>
              <a:t>потере кормильца и т. п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b="1" dirty="0" smtClean="0"/>
              <a:t>В)</a:t>
            </a:r>
            <a:r>
              <a:rPr lang="ru-RU" dirty="0" smtClean="0"/>
              <a:t> право на свободу и личную </a:t>
            </a:r>
            <a:r>
              <a:rPr lang="ru-RU" dirty="0" smtClean="0"/>
              <a:t>неприкосновенность</a:t>
            </a:r>
          </a:p>
          <a:p>
            <a:endParaRPr lang="ru-RU" dirty="0" smtClean="0"/>
          </a:p>
          <a:p>
            <a:r>
              <a:rPr lang="ru-RU" b="1" dirty="0" smtClean="0"/>
              <a:t>Г)</a:t>
            </a:r>
            <a:r>
              <a:rPr lang="ru-RU" dirty="0" smtClean="0"/>
              <a:t> право на свободу творческой </a:t>
            </a:r>
            <a:br>
              <a:rPr lang="ru-RU" dirty="0" smtClean="0"/>
            </a:br>
            <a:r>
              <a:rPr lang="ru-RU" dirty="0" smtClean="0"/>
              <a:t>деятельности</a:t>
            </a:r>
          </a:p>
          <a:p>
            <a:endParaRPr lang="ru-RU" dirty="0" smtClean="0"/>
          </a:p>
          <a:p>
            <a:r>
              <a:rPr lang="ru-RU" b="1" dirty="0" smtClean="0"/>
              <a:t>Д)</a:t>
            </a:r>
            <a:r>
              <a:rPr lang="ru-RU" dirty="0" smtClean="0"/>
              <a:t> право на защиту своей чести и доброго имени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148064" y="1844824"/>
            <a:ext cx="32048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Группы прав человека</a:t>
            </a:r>
          </a:p>
          <a:p>
            <a:pPr fontAlgn="t"/>
            <a:endParaRPr lang="ru-RU" b="1" dirty="0" smtClean="0"/>
          </a:p>
          <a:p>
            <a:pPr fontAlgn="t"/>
            <a:r>
              <a:rPr lang="ru-RU" b="1" dirty="0" smtClean="0"/>
              <a:t>1</a:t>
            </a:r>
            <a:r>
              <a:rPr lang="ru-RU" b="1" dirty="0" smtClean="0"/>
              <a:t>)</a:t>
            </a:r>
            <a:r>
              <a:rPr lang="ru-RU" dirty="0" smtClean="0"/>
              <a:t> </a:t>
            </a:r>
            <a:r>
              <a:rPr lang="ru-RU" dirty="0" smtClean="0"/>
              <a:t>гражданские </a:t>
            </a:r>
            <a:r>
              <a:rPr lang="ru-RU" dirty="0" smtClean="0"/>
              <a:t>(личные)</a:t>
            </a:r>
          </a:p>
          <a:p>
            <a:pPr fontAlgn="t"/>
            <a:endParaRPr lang="ru-RU" b="1" dirty="0" smtClean="0"/>
          </a:p>
          <a:p>
            <a:pPr fontAlgn="t"/>
            <a:endParaRPr lang="ru-RU" b="1" dirty="0" smtClean="0"/>
          </a:p>
          <a:p>
            <a:pPr fontAlgn="t"/>
            <a:r>
              <a:rPr lang="ru-RU" b="1" dirty="0" smtClean="0"/>
              <a:t>2</a:t>
            </a:r>
            <a:r>
              <a:rPr lang="ru-RU" b="1" dirty="0" smtClean="0"/>
              <a:t>)</a:t>
            </a:r>
            <a:r>
              <a:rPr lang="ru-RU" dirty="0" smtClean="0"/>
              <a:t> </a:t>
            </a:r>
            <a:r>
              <a:rPr lang="ru-RU" dirty="0" smtClean="0"/>
              <a:t>социально-экономические.</a:t>
            </a:r>
          </a:p>
          <a:p>
            <a:pPr fontAlgn="t"/>
            <a:endParaRPr lang="ru-RU" b="1" dirty="0" smtClean="0"/>
          </a:p>
          <a:p>
            <a:pPr fontAlgn="t"/>
            <a:endParaRPr lang="ru-RU" b="1" dirty="0" smtClean="0"/>
          </a:p>
          <a:p>
            <a:pPr fontAlgn="t"/>
            <a:r>
              <a:rPr lang="ru-RU" b="1" dirty="0" smtClean="0"/>
              <a:t>3</a:t>
            </a:r>
            <a:r>
              <a:rPr lang="ru-RU" b="1" dirty="0" smtClean="0"/>
              <a:t>)</a:t>
            </a:r>
            <a:r>
              <a:rPr lang="ru-RU" dirty="0" smtClean="0"/>
              <a:t> </a:t>
            </a:r>
            <a:r>
              <a:rPr lang="ru-RU" dirty="0" smtClean="0"/>
              <a:t>культурные</a:t>
            </a:r>
            <a:endParaRPr lang="ru-RU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763688" y="602996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2708920"/>
            <a:ext cx="75936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Проверяем свои ответы: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539552" y="1124744"/>
            <a:ext cx="813690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Согласно Конституции РФ Верховным главнокомандующим Вооружёнными Силами Российской Федерации является: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Председатель Совета Безопасности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министр обороны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Начальник Генерального штаба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Президент РФ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683568" y="4560803"/>
            <a:ext cx="7776864" cy="1754326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огласно статье 87 Конституции Российской Федерации, Верховным Главнокомандующим Вооружёнными Силами Российской Федерации является Президент Российской Федерации.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467544" y="1124744"/>
            <a:ext cx="820891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Родители восьмилетнего Алёши часто кричат на него, ругают грубыми словами. В этой ситуации нарушается право ребёнка: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жить и воспитываться в семье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на выражение собственного мнения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на уважение человеческого достоинства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на общение с родственниками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683568" y="4632811"/>
            <a:ext cx="7416824" cy="138499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личное право тоже обеспечивается установлением запретов на противоправные действия, посягающие на человеческое достоинство.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67544" y="1196752"/>
            <a:ext cx="835292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Конституционная обязанность гражданина РФ 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участие в судебных заседаниях в качестве присяжного заседателя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уплата налогов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участие в выборах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обращение в государственные органы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755576" y="4658651"/>
            <a:ext cx="7488832" cy="1261884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Статья 57 Конституции РФ обязывает каждого платить законно установленные налоги и сборы. Всё остальное — это права, а не обязанности.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39552" y="1196752"/>
            <a:ext cx="809639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Что отличает конституцию от других правовых актов?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письменная форма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высшая юридическая сила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обращение ко всем гражданам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поддержка силой государства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4149080"/>
            <a:ext cx="7992888" cy="2369880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Конституция обладает высшей юридической силой, закрепляющей основы конституционного строя России, государственное устройство, образование представительных, исполнительных, судебных органов власти и систему местного самоуправления, права и свободы человека и гражданина.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67544" y="1052736"/>
            <a:ext cx="837000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Президент Российской Федерации: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избирается всенародным голосованием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назначается сроком на 5 лет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избирается Государственной Думой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утверждается Федеральным Собранием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3789040"/>
            <a:ext cx="8064896" cy="230832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! Президент Российской Федерации — высшая государственная должность РФ, а также лицо, избранное на эту должность. Президент РФ определяет основные направления внутренней и внешней политики. Президент России — единственная должность, на которую избирается один из кандидатов общим голосованием граждан РФ.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979712" y="5949280"/>
          <a:ext cx="609600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55576" y="908720"/>
            <a:ext cx="73448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6. Установите соответствие между конституционными правами и группами прав человека: к каждому элементу, данному в первом столбце, подберите соответствующий элемент из второго столбца.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779687"/>
            <a:ext cx="43204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/>
              <a:t>Конституционные права</a:t>
            </a:r>
          </a:p>
          <a:p>
            <a:r>
              <a:rPr lang="ru-RU" b="1" dirty="0" smtClean="0"/>
              <a:t>А)</a:t>
            </a:r>
            <a:r>
              <a:rPr lang="ru-RU" dirty="0" smtClean="0"/>
              <a:t> право выбирать род деятельности и </a:t>
            </a:r>
            <a:r>
              <a:rPr lang="ru-RU" dirty="0" smtClean="0"/>
              <a:t>профессию</a:t>
            </a:r>
          </a:p>
          <a:p>
            <a:endParaRPr lang="ru-RU" dirty="0" smtClean="0"/>
          </a:p>
          <a:p>
            <a:r>
              <a:rPr lang="ru-RU" b="1" dirty="0" smtClean="0"/>
              <a:t>Б)</a:t>
            </a:r>
            <a:r>
              <a:rPr lang="ru-RU" dirty="0" smtClean="0"/>
              <a:t> право на получение государственных пенсий по возрасту, инвалидности, </a:t>
            </a:r>
            <a:br>
              <a:rPr lang="ru-RU" dirty="0" smtClean="0"/>
            </a:br>
            <a:r>
              <a:rPr lang="ru-RU" dirty="0" smtClean="0"/>
              <a:t>потере кормильца и т. п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b="1" dirty="0" smtClean="0"/>
              <a:t>В)</a:t>
            </a:r>
            <a:r>
              <a:rPr lang="ru-RU" dirty="0" smtClean="0"/>
              <a:t> право на свободу и личную </a:t>
            </a:r>
            <a:r>
              <a:rPr lang="ru-RU" dirty="0" smtClean="0"/>
              <a:t>неприкосновенность</a:t>
            </a:r>
          </a:p>
          <a:p>
            <a:endParaRPr lang="ru-RU" dirty="0" smtClean="0"/>
          </a:p>
          <a:p>
            <a:r>
              <a:rPr lang="ru-RU" b="1" dirty="0" smtClean="0"/>
              <a:t>Г)</a:t>
            </a:r>
            <a:r>
              <a:rPr lang="ru-RU" dirty="0" smtClean="0"/>
              <a:t> право на свободу творческой </a:t>
            </a:r>
            <a:br>
              <a:rPr lang="ru-RU" dirty="0" smtClean="0"/>
            </a:br>
            <a:r>
              <a:rPr lang="ru-RU" dirty="0" smtClean="0"/>
              <a:t>деятельности</a:t>
            </a:r>
          </a:p>
          <a:p>
            <a:endParaRPr lang="ru-RU" dirty="0" smtClean="0"/>
          </a:p>
          <a:p>
            <a:r>
              <a:rPr lang="ru-RU" b="1" dirty="0" smtClean="0"/>
              <a:t>Д)</a:t>
            </a:r>
            <a:r>
              <a:rPr lang="ru-RU" dirty="0" smtClean="0"/>
              <a:t> право на защиту своей чести и доброго имени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932040" y="1916832"/>
            <a:ext cx="32048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Группы прав человека</a:t>
            </a:r>
          </a:p>
          <a:p>
            <a:pPr fontAlgn="t"/>
            <a:endParaRPr lang="ru-RU" b="1" dirty="0" smtClean="0"/>
          </a:p>
          <a:p>
            <a:pPr fontAlgn="t"/>
            <a:r>
              <a:rPr lang="ru-RU" b="1" dirty="0" smtClean="0"/>
              <a:t>1</a:t>
            </a:r>
            <a:r>
              <a:rPr lang="ru-RU" b="1" dirty="0" smtClean="0"/>
              <a:t>)</a:t>
            </a:r>
            <a:r>
              <a:rPr lang="ru-RU" dirty="0" smtClean="0"/>
              <a:t> </a:t>
            </a:r>
            <a:r>
              <a:rPr lang="ru-RU" dirty="0" smtClean="0"/>
              <a:t>гражданские </a:t>
            </a:r>
            <a:r>
              <a:rPr lang="ru-RU" dirty="0" smtClean="0"/>
              <a:t>(личные)</a:t>
            </a:r>
          </a:p>
          <a:p>
            <a:pPr fontAlgn="t"/>
            <a:endParaRPr lang="ru-RU" b="1" dirty="0" smtClean="0"/>
          </a:p>
          <a:p>
            <a:pPr fontAlgn="t"/>
            <a:endParaRPr lang="ru-RU" b="1" dirty="0" smtClean="0"/>
          </a:p>
          <a:p>
            <a:pPr fontAlgn="t"/>
            <a:r>
              <a:rPr lang="ru-RU" b="1" dirty="0" smtClean="0"/>
              <a:t>2</a:t>
            </a:r>
            <a:r>
              <a:rPr lang="ru-RU" b="1" dirty="0" smtClean="0"/>
              <a:t>)</a:t>
            </a:r>
            <a:r>
              <a:rPr lang="ru-RU" dirty="0" smtClean="0"/>
              <a:t> </a:t>
            </a:r>
            <a:r>
              <a:rPr lang="ru-RU" dirty="0" smtClean="0"/>
              <a:t>социально-экономические.</a:t>
            </a:r>
          </a:p>
          <a:p>
            <a:pPr fontAlgn="t"/>
            <a:endParaRPr lang="ru-RU" b="1" dirty="0" smtClean="0"/>
          </a:p>
          <a:p>
            <a:pPr fontAlgn="t"/>
            <a:endParaRPr lang="ru-RU" b="1" dirty="0" smtClean="0"/>
          </a:p>
          <a:p>
            <a:pPr fontAlgn="t"/>
            <a:r>
              <a:rPr lang="ru-RU" b="1" dirty="0" smtClean="0"/>
              <a:t>3</a:t>
            </a:r>
            <a:r>
              <a:rPr lang="ru-RU" b="1" dirty="0" smtClean="0"/>
              <a:t>)</a:t>
            </a:r>
            <a:r>
              <a:rPr lang="ru-RU" dirty="0" smtClean="0"/>
              <a:t> </a:t>
            </a:r>
            <a:r>
              <a:rPr lang="ru-RU" dirty="0" smtClean="0"/>
              <a:t>культурные</a:t>
            </a:r>
            <a:endParaRPr lang="ru-RU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00808"/>
            <a:ext cx="8568952" cy="4381947"/>
          </a:xfrm>
        </p:spPr>
        <p:txBody>
          <a:bodyPr/>
          <a:lstStyle/>
          <a:p>
            <a:pPr algn="ctr">
              <a:buNone/>
            </a:pPr>
            <a:r>
              <a:rPr lang="en-US" sz="3000" b="1" dirty="0" smtClean="0"/>
              <a:t> </a:t>
            </a:r>
            <a:r>
              <a:rPr lang="ru-RU" sz="3000" b="1" dirty="0" smtClean="0"/>
              <a:t>ОГЭ по обществознанию включает в себя задания на проверку знаний о  Конституции РФ.</a:t>
            </a:r>
            <a:endParaRPr lang="en-US" sz="3000" b="1" dirty="0" smtClean="0"/>
          </a:p>
          <a:p>
            <a:endParaRPr lang="ru-RU" sz="3000" b="1" dirty="0" smtClean="0"/>
          </a:p>
          <a:p>
            <a:pPr algn="ctr">
              <a:buNone/>
            </a:pPr>
            <a:r>
              <a:rPr lang="ru-RU" sz="3000" b="1" dirty="0" smtClean="0"/>
              <a:t>Задания: 18, 22 из </a:t>
            </a:r>
            <a:r>
              <a:rPr lang="en-US" sz="3000" b="1" dirty="0" smtClean="0"/>
              <a:t>1</a:t>
            </a:r>
            <a:r>
              <a:rPr lang="ru-RU" sz="3000" b="1" dirty="0" smtClean="0"/>
              <a:t> части и  26-31 из </a:t>
            </a:r>
            <a:r>
              <a:rPr lang="en-US" sz="3000" b="1" dirty="0" smtClean="0"/>
              <a:t>2</a:t>
            </a:r>
            <a:r>
              <a:rPr lang="ru-RU" sz="3000" b="1" dirty="0" smtClean="0"/>
              <a:t> части.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к\Desktop\hello_html_b518e3f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79512" y="476672"/>
            <a:ext cx="4368239" cy="6174837"/>
          </a:xfrm>
          <a:prstGeom prst="rect">
            <a:avLst/>
          </a:prstGeom>
          <a:noFill/>
        </p:spPr>
      </p:pic>
      <p:pic>
        <p:nvPicPr>
          <p:cNvPr id="1027" name="Picture 3" descr="C:\Users\пк\Desktop\1518537520_1513442648_1blank-po-russkomu-yazyku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660620" y="476672"/>
            <a:ext cx="4381486" cy="6192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044624" y="1484784"/>
            <a:ext cx="1118759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задании № 18 </a:t>
            </a:r>
          </a:p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обязательно встретится вопрос </a:t>
            </a:r>
          </a:p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 Конституции РФ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3717032"/>
            <a:ext cx="77768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dirty="0" smtClean="0"/>
              <a:t>Задание вы выполняете на бланках, которые лежат у вас на столах.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539552" y="1844824"/>
            <a:ext cx="813690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Согласно Конституции РФ Верховным главнокомандующим Вооружёнными Силами Российской Федерации является: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Председатель Совета Безопасности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министр обороны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Начальник Генерального штаба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Президент РФ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467544" y="1821640"/>
            <a:ext cx="820891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Родители восьмилетнего Алёши часто кричат на него, ругают грубыми словами. В этой ситуации нарушается право ребёнка: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жить и воспитываться в семье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на выражение собственного мнения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на уважение человеческого достоинства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на общение с родственниками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95536" y="2060848"/>
            <a:ext cx="8352928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Конституционная обязанность гражданина РФ 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участие в судебных заседаниях в качестве присяжного заседателя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уплата налогов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участие в выборах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обращение в государственные органы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80059" y="1815298"/>
            <a:ext cx="8096398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Что отличает конституцию от других правовых актов?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письменная форма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высшая юридическая сила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обращение ко всем гражданам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поддержка силой государства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67544" y="2132856"/>
            <a:ext cx="837000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Президент Российской Федерации: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избирается всенародным голосованием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назначается сроком на 5 лет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избирается Государственной Думой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утверждается Федеральным Собранием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579</Words>
  <Application>Microsoft Office PowerPoint</Application>
  <PresentationFormat>Экран (4:3)</PresentationFormat>
  <Paragraphs>134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пк</cp:lastModifiedBy>
  <cp:revision>41</cp:revision>
  <dcterms:created xsi:type="dcterms:W3CDTF">2018-04-01T09:31:19Z</dcterms:created>
  <dcterms:modified xsi:type="dcterms:W3CDTF">2018-12-20T15:29:50Z</dcterms:modified>
</cp:coreProperties>
</file>